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00" r:id="rId8"/>
    <p:sldId id="302" r:id="rId9"/>
    <p:sldId id="303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5137666"/>
            <a:ext cx="1981200" cy="1828800"/>
          </a:xfrm>
        </p:spPr>
        <p:txBody>
          <a:bodyPr/>
          <a:lstStyle/>
          <a:p>
            <a:pPr algn="ctr"/>
            <a:r>
              <a:rPr lang="pt-PT" dirty="0" smtClean="0"/>
              <a:t>Ano letivo 2012-2013</a:t>
            </a:r>
            <a:endParaRPr lang="pt-P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162800" cy="2438400"/>
          </a:xfrm>
        </p:spPr>
        <p:txBody>
          <a:bodyPr/>
          <a:lstStyle/>
          <a:p>
            <a:pPr algn="l"/>
            <a:r>
              <a:rPr lang="pt-PT" dirty="0" smtClean="0"/>
              <a:t>Curso EFA </a:t>
            </a:r>
            <a:br>
              <a:rPr lang="pt-PT" dirty="0" smtClean="0"/>
            </a:br>
            <a:r>
              <a:rPr lang="pt-PT" dirty="0" smtClean="0"/>
              <a:t>de técnico de </a:t>
            </a:r>
            <a:r>
              <a:rPr lang="pt-PT" sz="4100" dirty="0" smtClean="0"/>
              <a:t>Informática e Sistemas</a:t>
            </a:r>
            <a:endParaRPr lang="pt-PT" sz="41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8674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Docente: Ana Batista</a:t>
            </a:r>
            <a:endParaRPr lang="pt-PT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7687" y="2895600"/>
            <a:ext cx="6157913" cy="966787"/>
            <a:chOff x="228599" y="5283993"/>
            <a:chExt cx="6157913" cy="966787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228599" y="5283993"/>
              <a:ext cx="6157913" cy="96678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EDUCAÇÃO E FORMAÇÃO DE ADULTOS</a:t>
              </a:r>
              <a:endParaRPr kumimoji="0" lang="pt-PT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 Curso EFA – </a:t>
              </a:r>
              <a:r>
                <a:rPr kumimoji="0" lang="pt-PT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Sec</a:t>
              </a: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. Turma C - 2012 / 2013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Arial" pitchFamily="34" charset="0"/>
                </a:rPr>
                <a:t>         </a:t>
              </a:r>
              <a:endPara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54817" y="5555455"/>
              <a:ext cx="5705475" cy="542925"/>
              <a:chOff x="457200" y="5012530"/>
              <a:chExt cx="5705475" cy="542925"/>
            </a:xfrm>
          </p:grpSpPr>
          <p:pic>
            <p:nvPicPr>
              <p:cNvPr id="9" name="Picture 8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" y="5012530"/>
                <a:ext cx="819150" cy="542925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</p:spPr>
          </p:pic>
          <p:pic>
            <p:nvPicPr>
              <p:cNvPr id="10" name="Picture 9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0325" y="5012530"/>
                <a:ext cx="1022350" cy="385445"/>
              </a:xfrm>
              <a:prstGeom prst="rect">
                <a:avLst/>
              </a:prstGeom>
              <a:solidFill>
                <a:srgbClr val="FFFFFF"/>
              </a:solidFill>
            </p:spPr>
          </p:pic>
        </p:grpSp>
      </p:grpSp>
      <p:sp>
        <p:nvSpPr>
          <p:cNvPr id="11" name="Subtitle 2"/>
          <p:cNvSpPr txBox="1">
            <a:spLocks/>
          </p:cNvSpPr>
          <p:nvPr/>
        </p:nvSpPr>
        <p:spPr>
          <a:xfrm>
            <a:off x="566736" y="4089916"/>
            <a:ext cx="6138863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None/>
              <a:defRPr sz="1900" kern="1200" spc="15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8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6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None/>
              <a:defRPr sz="13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Módulo 787 – Administração de Bases de Dados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87525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lnSpcReduction="10000"/>
          </a:bodyPr>
          <a:lstStyle/>
          <a:p>
            <a:pPr algn="just"/>
            <a:r>
              <a:rPr lang="pt-PT" sz="2400" dirty="0" smtClean="0"/>
              <a:t>Na </a:t>
            </a:r>
            <a:r>
              <a:rPr lang="pt-PT" sz="2400" dirty="0"/>
              <a:t>teoria das bases de dados, os </a:t>
            </a:r>
            <a:r>
              <a:rPr lang="pt-PT" sz="2400" dirty="0" smtClean="0"/>
              <a:t>objetos </a:t>
            </a:r>
            <a:r>
              <a:rPr lang="pt-PT" sz="2400" dirty="0"/>
              <a:t>que pretendemos representar tomam o nome de </a:t>
            </a:r>
            <a:r>
              <a:rPr lang="pt-PT" sz="2400" b="1" dirty="0"/>
              <a:t>entidades</a:t>
            </a:r>
            <a:r>
              <a:rPr lang="pt-PT" sz="2400" dirty="0" smtClean="0"/>
              <a:t>.</a:t>
            </a:r>
          </a:p>
          <a:p>
            <a:pPr marL="45720" indent="0" algn="just">
              <a:buNone/>
            </a:pPr>
            <a:endParaRPr lang="pt-PT" sz="2400" dirty="0"/>
          </a:p>
          <a:p>
            <a:pPr algn="just"/>
            <a:r>
              <a:rPr lang="pt-PT" sz="2400" dirty="0"/>
              <a:t>Uma </a:t>
            </a:r>
            <a:r>
              <a:rPr lang="pt-PT" sz="2400" b="1" dirty="0"/>
              <a:t>entidade </a:t>
            </a:r>
            <a:r>
              <a:rPr lang="pt-PT" sz="2400" dirty="0"/>
              <a:t>é, por conseguinte, um conjunto de </a:t>
            </a:r>
            <a:r>
              <a:rPr lang="pt-PT" sz="2400" dirty="0" smtClean="0"/>
              <a:t>objetos </a:t>
            </a:r>
            <a:r>
              <a:rPr lang="pt-PT" sz="2400" dirty="0"/>
              <a:t>do mesmo tipo (concretos, abstractos </a:t>
            </a:r>
            <a:r>
              <a:rPr lang="pt-PT" sz="2400" dirty="0" smtClean="0"/>
              <a:t>ou acontecimentos</a:t>
            </a:r>
            <a:r>
              <a:rPr lang="pt-PT" sz="2400" dirty="0"/>
              <a:t>), acerca dos quais se pretende recolher e registar informação.</a:t>
            </a:r>
          </a:p>
          <a:p>
            <a:pPr algn="just"/>
            <a:r>
              <a:rPr lang="pt-PT" sz="2400" dirty="0"/>
              <a:t>Por exemplo: pessoas, firmas, produtos, facturas, livros, cidades, rios, viagens, acidentes, etc., podem </a:t>
            </a:r>
            <a:r>
              <a:rPr lang="pt-PT" sz="2400" dirty="0" smtClean="0"/>
              <a:t>ser entidades </a:t>
            </a:r>
            <a:r>
              <a:rPr lang="pt-PT" sz="2400" dirty="0"/>
              <a:t>num sistema de base de dados.</a:t>
            </a:r>
          </a:p>
          <a:p>
            <a:pPr algn="just"/>
            <a:r>
              <a:rPr lang="pt-PT" sz="2400" dirty="0"/>
              <a:t>Uma entidade, na prática, corresponde a uma </a:t>
            </a:r>
            <a:r>
              <a:rPr lang="pt-PT" sz="2400" b="1" dirty="0"/>
              <a:t>tabela da base de dados</a:t>
            </a:r>
            <a:r>
              <a:rPr lang="pt-PT" sz="2400" dirty="0"/>
              <a:t>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entidades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46096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8653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pt-PT" sz="2400" dirty="0"/>
              <a:t>Ao recolhermos e registarmos informação acerca de uma determinada entidade ou associação, </a:t>
            </a:r>
            <a:r>
              <a:rPr lang="pt-PT" sz="2400" dirty="0" smtClean="0"/>
              <a:t>podemos ter </a:t>
            </a:r>
            <a:r>
              <a:rPr lang="pt-PT" sz="2400" dirty="0"/>
              <a:t>essa informação organizada por categorias ou itens a que se dá o nome de </a:t>
            </a:r>
            <a:r>
              <a:rPr lang="pt-PT" sz="2400" b="1" dirty="0"/>
              <a:t>atributos </a:t>
            </a:r>
            <a:r>
              <a:rPr lang="pt-PT" sz="2400" dirty="0"/>
              <a:t>(ou </a:t>
            </a:r>
            <a:r>
              <a:rPr lang="pt-PT" sz="2400" b="1" dirty="0"/>
              <a:t>dados</a:t>
            </a:r>
            <a:r>
              <a:rPr lang="pt-PT" sz="2400" dirty="0"/>
              <a:t>).</a:t>
            </a:r>
          </a:p>
          <a:p>
            <a:pPr algn="just">
              <a:lnSpc>
                <a:spcPct val="160000"/>
              </a:lnSpc>
            </a:pPr>
            <a:r>
              <a:rPr lang="pt-PT" sz="2400" dirty="0"/>
              <a:t>Os </a:t>
            </a:r>
            <a:r>
              <a:rPr lang="pt-PT" sz="2400" b="1" dirty="0"/>
              <a:t>atributos </a:t>
            </a:r>
            <a:r>
              <a:rPr lang="pt-PT" sz="2400" dirty="0"/>
              <a:t>são os diferentes elementos ou itens de informação caracterizadores de uma </a:t>
            </a:r>
            <a:r>
              <a:rPr lang="pt-PT" sz="2400" dirty="0" smtClean="0"/>
              <a:t>determinada entidade </a:t>
            </a:r>
            <a:r>
              <a:rPr lang="pt-PT" sz="2400" dirty="0"/>
              <a:t>ou associação. Na prática, os atributos de uma entidade vão dar origem aos vários campos de </a:t>
            </a:r>
            <a:r>
              <a:rPr lang="pt-PT" sz="2400" dirty="0" smtClean="0"/>
              <a:t>uma tabela </a:t>
            </a:r>
            <a:r>
              <a:rPr lang="pt-PT" sz="2400" dirty="0"/>
              <a:t>na base de dados.</a:t>
            </a:r>
          </a:p>
          <a:p>
            <a:pPr algn="just">
              <a:lnSpc>
                <a:spcPct val="160000"/>
              </a:lnSpc>
            </a:pPr>
            <a:r>
              <a:rPr lang="pt-PT" sz="2400" dirty="0"/>
              <a:t>Por exemplo, podemos definir a entidade CLIENTE de uma instituição bancária, mediante os </a:t>
            </a:r>
            <a:r>
              <a:rPr lang="pt-PT" sz="2400" dirty="0" smtClean="0"/>
              <a:t>seguintes atributos </a:t>
            </a:r>
            <a:r>
              <a:rPr lang="pt-PT" sz="2400" dirty="0"/>
              <a:t>(campos):</a:t>
            </a:r>
          </a:p>
          <a:p>
            <a:endParaRPr lang="pt-PT" sz="2400" b="1" dirty="0" smtClean="0"/>
          </a:p>
          <a:p>
            <a:pPr marL="45720" indent="0">
              <a:buNone/>
            </a:pPr>
            <a:r>
              <a:rPr lang="pt-PT" sz="2400" b="1" dirty="0" smtClean="0"/>
              <a:t>CLIENTE</a:t>
            </a:r>
            <a:r>
              <a:rPr lang="pt-PT" sz="2400" dirty="0" smtClean="0"/>
              <a:t>(Nome</a:t>
            </a:r>
            <a:r>
              <a:rPr lang="pt-PT" sz="2400" dirty="0"/>
              <a:t>, </a:t>
            </a:r>
            <a:r>
              <a:rPr lang="pt-PT" sz="2400" dirty="0" err="1"/>
              <a:t>NºBI</a:t>
            </a:r>
            <a:r>
              <a:rPr lang="pt-PT" sz="2400" dirty="0"/>
              <a:t>, Endereço, </a:t>
            </a:r>
            <a:r>
              <a:rPr lang="pt-PT" sz="2400" dirty="0" err="1"/>
              <a:t>NºConta</a:t>
            </a:r>
            <a:r>
              <a:rPr lang="pt-PT" sz="2400" dirty="0"/>
              <a:t>)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atributos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0214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t-PT" sz="2800" dirty="0"/>
              <a:t>Ao conjunto de todos os valores elementares de um atributo dá-se o nome de </a:t>
            </a:r>
            <a:r>
              <a:rPr lang="pt-PT" sz="2800" b="1" dirty="0"/>
              <a:t>domínio</a:t>
            </a:r>
            <a:r>
              <a:rPr lang="pt-PT" sz="2800" dirty="0"/>
              <a:t>, e só </a:t>
            </a:r>
            <a:r>
              <a:rPr lang="pt-PT" sz="2800" dirty="0" smtClean="0"/>
              <a:t>serão considerados </a:t>
            </a:r>
            <a:r>
              <a:rPr lang="pt-PT" sz="2800" dirty="0"/>
              <a:t>válidos, os valores que </a:t>
            </a:r>
            <a:r>
              <a:rPr lang="pt-PT" sz="2800" dirty="0" smtClean="0"/>
              <a:t>pertençam </a:t>
            </a:r>
            <a:r>
              <a:rPr lang="pt-PT" sz="2800" dirty="0"/>
              <a:t>ao domínio definido</a:t>
            </a:r>
            <a:r>
              <a:rPr lang="pt-PT" sz="2800" dirty="0" smtClean="0"/>
              <a:t>.</a:t>
            </a:r>
          </a:p>
          <a:p>
            <a:r>
              <a:rPr lang="pt-PT" sz="2800" dirty="0"/>
              <a:t>Como exemplo, poderíamos considerar que para determinado aluno os valores assumidos por </a:t>
            </a:r>
            <a:r>
              <a:rPr lang="pt-PT" sz="2800" dirty="0" smtClean="0"/>
              <a:t>esses atributos </a:t>
            </a:r>
            <a:r>
              <a:rPr lang="pt-PT" sz="2800" dirty="0"/>
              <a:t>seriam os seguintes</a:t>
            </a:r>
            <a:r>
              <a:rPr lang="pt-PT" sz="2800" dirty="0" smtClean="0"/>
              <a:t>:</a:t>
            </a:r>
          </a:p>
          <a:p>
            <a:pPr marL="45720" indent="0">
              <a:buNone/>
            </a:pPr>
            <a:endParaRPr lang="pt-PT" sz="2800" dirty="0"/>
          </a:p>
          <a:p>
            <a:pPr marL="45720" indent="0">
              <a:buNone/>
            </a:pPr>
            <a:r>
              <a:rPr lang="pt-PT" sz="2800" b="1" i="1" dirty="0"/>
              <a:t>Número 25</a:t>
            </a:r>
          </a:p>
          <a:p>
            <a:pPr marL="45720" indent="0">
              <a:buNone/>
            </a:pPr>
            <a:r>
              <a:rPr lang="pt-PT" sz="2800" b="1" i="1" dirty="0"/>
              <a:t>Nome Telmo Silva</a:t>
            </a:r>
          </a:p>
          <a:p>
            <a:pPr marL="45720" indent="0">
              <a:buNone/>
            </a:pPr>
            <a:r>
              <a:rPr lang="pt-PT" sz="2800" b="1" i="1" dirty="0" smtClean="0"/>
              <a:t>Ano </a:t>
            </a:r>
            <a:r>
              <a:rPr lang="pt-PT" sz="2800" b="1" i="1" dirty="0"/>
              <a:t>12º</a:t>
            </a:r>
          </a:p>
          <a:p>
            <a:pPr marL="45720" indent="0">
              <a:buNone/>
            </a:pPr>
            <a:r>
              <a:rPr lang="pt-PT" sz="2800" b="1" i="1" dirty="0"/>
              <a:t>Turma K</a:t>
            </a:r>
          </a:p>
          <a:p>
            <a:pPr marL="45720" indent="0">
              <a:buNone/>
            </a:pPr>
            <a:r>
              <a:rPr lang="pt-PT" sz="2800" b="1" i="1" dirty="0"/>
              <a:t>Morada Rua das Flores, 34</a:t>
            </a:r>
          </a:p>
          <a:p>
            <a:pPr marL="45720" indent="0">
              <a:buNone/>
            </a:pPr>
            <a:r>
              <a:rPr lang="pt-PT" sz="2800" b="1" i="1" dirty="0"/>
              <a:t>Código Postal 8500</a:t>
            </a:r>
          </a:p>
          <a:p>
            <a:pPr marL="45720" indent="0">
              <a:buNone/>
            </a:pPr>
            <a:r>
              <a:rPr lang="pt-PT" sz="2800" b="1" i="1" dirty="0"/>
              <a:t>Localidade </a:t>
            </a:r>
            <a:r>
              <a:rPr lang="pt-PT" sz="2800" b="1" i="1" dirty="0" smtClean="0"/>
              <a:t>Portimão</a:t>
            </a:r>
          </a:p>
          <a:p>
            <a:pPr marL="45720" indent="0">
              <a:buNone/>
            </a:pPr>
            <a:r>
              <a:rPr lang="pt-PT" sz="2800" b="1" i="1" dirty="0" smtClean="0"/>
              <a:t>Data </a:t>
            </a:r>
            <a:r>
              <a:rPr lang="pt-PT" sz="2800" b="1" i="1" dirty="0"/>
              <a:t>de Nascimento 18/12/1977</a:t>
            </a:r>
          </a:p>
          <a:p>
            <a:pPr marL="45720" indent="0">
              <a:buNone/>
            </a:pPr>
            <a:r>
              <a:rPr lang="pt-PT" sz="2800" b="1" i="1" dirty="0"/>
              <a:t>Encarregado de Educação Domitília Silva</a:t>
            </a:r>
            <a:endParaRPr lang="pt-PT" sz="2800" b="1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domínio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65051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/>
              <a:t>Devemos </a:t>
            </a:r>
            <a:r>
              <a:rPr lang="pt-PT" sz="2400" dirty="0"/>
              <a:t>distinguir ocorrências ou </a:t>
            </a:r>
            <a:r>
              <a:rPr lang="pt-PT" sz="2400" b="1" dirty="0"/>
              <a:t>registos </a:t>
            </a:r>
            <a:r>
              <a:rPr lang="pt-PT" sz="2400" dirty="0"/>
              <a:t>relativamente a entidades. </a:t>
            </a:r>
            <a:endParaRPr lang="pt-PT" sz="2400" dirty="0" smtClean="0"/>
          </a:p>
          <a:p>
            <a:pPr algn="just">
              <a:lnSpc>
                <a:spcPct val="150000"/>
              </a:lnSpc>
            </a:pPr>
            <a:r>
              <a:rPr lang="pt-PT" sz="2400" dirty="0" smtClean="0"/>
              <a:t>Por </a:t>
            </a:r>
            <a:r>
              <a:rPr lang="pt-PT" sz="2400" dirty="0"/>
              <a:t>exemplo: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/>
              <a:t>O cliente de nome António Ramos, com o nº de B.I. 12345, residente em Coimbra, com a conta nº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/>
              <a:t>667834, é um registo da entidade CLIENTE</a:t>
            </a:r>
            <a:r>
              <a:rPr lang="pt-PT" sz="2400" dirty="0" smtClean="0"/>
              <a:t>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pt-PT" sz="2400" dirty="0"/>
          </a:p>
          <a:p>
            <a:pPr marL="45720" indent="0" algn="just">
              <a:lnSpc>
                <a:spcPct val="150000"/>
              </a:lnSpc>
              <a:buNone/>
            </a:pPr>
            <a:r>
              <a:rPr lang="pt-PT" sz="2400" dirty="0"/>
              <a:t>Se, por hipótese, a agência bancária tem 250 clientes, não diremos que tem 250 entidades, mas sim </a:t>
            </a:r>
            <a:r>
              <a:rPr lang="pt-PT" sz="2400" dirty="0" smtClean="0"/>
              <a:t>que tem </a:t>
            </a:r>
            <a:r>
              <a:rPr lang="pt-PT" sz="2400" dirty="0"/>
              <a:t>250 </a:t>
            </a:r>
            <a:r>
              <a:rPr lang="pt-PT" sz="2400" b="1" dirty="0"/>
              <a:t>registos </a:t>
            </a:r>
            <a:r>
              <a:rPr lang="pt-PT" sz="2400" dirty="0"/>
              <a:t>na entidade CLIENTE.</a:t>
            </a:r>
            <a:endParaRPr lang="pt-PT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registos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3085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/>
              <a:t>Uma </a:t>
            </a:r>
            <a:r>
              <a:rPr lang="pt-PT" sz="2400" b="1" dirty="0"/>
              <a:t>tabela da base de dados </a:t>
            </a:r>
            <a:r>
              <a:rPr lang="pt-PT" sz="2400" dirty="0"/>
              <a:t>consiste tipicamente numa tabela de </a:t>
            </a:r>
            <a:r>
              <a:rPr lang="pt-PT" sz="2400" b="1" dirty="0"/>
              <a:t>duas entradas</a:t>
            </a:r>
            <a:r>
              <a:rPr lang="pt-PT" sz="2400" dirty="0"/>
              <a:t>, em que as </a:t>
            </a:r>
            <a:r>
              <a:rPr lang="pt-PT" sz="2400" b="1" dirty="0" smtClean="0"/>
              <a:t>colunas definem </a:t>
            </a:r>
            <a:r>
              <a:rPr lang="pt-PT" sz="2400" b="1" dirty="0"/>
              <a:t>os campos </a:t>
            </a:r>
            <a:r>
              <a:rPr lang="pt-PT" sz="2400" dirty="0"/>
              <a:t>e as </a:t>
            </a:r>
            <a:r>
              <a:rPr lang="pt-PT" sz="2400" b="1" dirty="0"/>
              <a:t>linhas consistem em registos </a:t>
            </a:r>
            <a:r>
              <a:rPr lang="pt-PT" sz="2400" dirty="0"/>
              <a:t>ou conjuntos de dados elementares formando </a:t>
            </a:r>
            <a:r>
              <a:rPr lang="pt-PT" sz="2400" dirty="0" smtClean="0"/>
              <a:t>uma unidade </a:t>
            </a:r>
            <a:r>
              <a:rPr lang="pt-PT" sz="2400" dirty="0"/>
              <a:t>básica de informação significativa.</a:t>
            </a:r>
          </a:p>
          <a:p>
            <a:pPr algn="just">
              <a:lnSpc>
                <a:spcPct val="150000"/>
              </a:lnSpc>
            </a:pPr>
            <a:r>
              <a:rPr lang="pt-PT" sz="2400" dirty="0"/>
              <a:t>Uma tabela da base de dados é, portanto, um conjunto de registos, todos do mesmo tipo, sobre </a:t>
            </a:r>
            <a:r>
              <a:rPr lang="pt-PT" sz="2400" dirty="0" smtClean="0"/>
              <a:t>uma determinada </a:t>
            </a:r>
            <a:r>
              <a:rPr lang="pt-PT" sz="2400" dirty="0"/>
              <a:t>entidade, estruturados em forma de campos.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tabelas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91087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Exemplo de uma tabela</a:t>
            </a: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8363"/>
            <a:ext cx="8381999" cy="395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2150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Tipos de chaves</a:t>
            </a:r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4988"/>
            <a:ext cx="8305799" cy="459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14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dist">
              <a:lnSpc>
                <a:spcPct val="150000"/>
              </a:lnSpc>
            </a:pPr>
            <a:r>
              <a:rPr lang="pt-PT" sz="2800" b="1" i="1" dirty="0"/>
              <a:t>Bases de Dados - </a:t>
            </a:r>
            <a:r>
              <a:rPr lang="pt-PT" sz="2800" dirty="0"/>
              <a:t>Uma base de dados é um sistema cuja finalidade é: registar, </a:t>
            </a:r>
            <a:r>
              <a:rPr lang="pt-PT" sz="2800" dirty="0" smtClean="0"/>
              <a:t>atualizar</a:t>
            </a:r>
            <a:r>
              <a:rPr lang="pt-PT" sz="2800" dirty="0"/>
              <a:t>, manter </a:t>
            </a:r>
            <a:r>
              <a:rPr lang="pt-PT" sz="2800" dirty="0" smtClean="0"/>
              <a:t>e disponibilizar </a:t>
            </a:r>
            <a:r>
              <a:rPr lang="pt-PT" sz="2800" dirty="0"/>
              <a:t>informação relevante para a </a:t>
            </a:r>
            <a:r>
              <a:rPr lang="pt-PT" sz="2800" dirty="0" smtClean="0"/>
              <a:t>atividade </a:t>
            </a:r>
            <a:r>
              <a:rPr lang="pt-PT" sz="2800" dirty="0"/>
              <a:t>de uma organização e é constituída por um conjunto </a:t>
            </a:r>
            <a:r>
              <a:rPr lang="pt-PT" sz="2800" dirty="0" smtClean="0"/>
              <a:t>de objetos</a:t>
            </a:r>
            <a:r>
              <a:rPr lang="pt-PT" sz="2800" dirty="0"/>
              <a:t>, tais </a:t>
            </a:r>
            <a:r>
              <a:rPr lang="pt-PT" sz="2800" dirty="0" smtClean="0"/>
              <a:t> como </a:t>
            </a:r>
            <a:r>
              <a:rPr lang="pt-PT" sz="2800" b="1" dirty="0"/>
              <a:t>tabelas</a:t>
            </a:r>
            <a:r>
              <a:rPr lang="pt-PT" sz="2800" dirty="0"/>
              <a:t>, </a:t>
            </a:r>
            <a:r>
              <a:rPr lang="pt-PT" sz="2800" b="1" dirty="0"/>
              <a:t>consultas</a:t>
            </a:r>
            <a:r>
              <a:rPr lang="pt-PT" sz="2800" dirty="0"/>
              <a:t>, </a:t>
            </a:r>
            <a:r>
              <a:rPr lang="pt-PT" sz="2800" b="1" dirty="0"/>
              <a:t>formulários</a:t>
            </a:r>
            <a:r>
              <a:rPr lang="pt-PT" sz="2800" dirty="0"/>
              <a:t>, </a:t>
            </a:r>
            <a:r>
              <a:rPr lang="pt-PT" sz="2800" b="1" dirty="0"/>
              <a:t>relatórios </a:t>
            </a:r>
            <a:r>
              <a:rPr lang="pt-PT" sz="2800" dirty="0"/>
              <a:t>e </a:t>
            </a:r>
            <a:r>
              <a:rPr lang="pt-PT" sz="2800" b="1" dirty="0"/>
              <a:t>módulos</a:t>
            </a:r>
            <a:r>
              <a:rPr lang="pt-PT" sz="2800" dirty="0"/>
              <a:t>.</a:t>
            </a:r>
            <a:endParaRPr lang="pt-PT" sz="2800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CONCEITO de bases de dados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06595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905001"/>
            <a:ext cx="8407893" cy="4221478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70000"/>
              </a:lnSpc>
              <a:buNone/>
            </a:pPr>
            <a:r>
              <a:rPr lang="pt-PT" sz="1800" dirty="0"/>
              <a:t>Um sistema de bases de dados tem dois componentes fundamentais</a:t>
            </a:r>
            <a:r>
              <a:rPr lang="pt-PT" sz="1800" dirty="0" smtClean="0"/>
              <a:t>:</a:t>
            </a:r>
          </a:p>
          <a:p>
            <a:pPr marL="45720" indent="0" algn="just">
              <a:lnSpc>
                <a:spcPct val="170000"/>
              </a:lnSpc>
              <a:buNone/>
            </a:pPr>
            <a:endParaRPr lang="pt-PT" sz="1800" dirty="0"/>
          </a:p>
          <a:p>
            <a:pPr marL="45720" indent="0" algn="just">
              <a:lnSpc>
                <a:spcPct val="170000"/>
              </a:lnSpc>
              <a:buNone/>
            </a:pPr>
            <a:r>
              <a:rPr lang="pt-PT" sz="1800" dirty="0"/>
              <a:t> </a:t>
            </a:r>
            <a:r>
              <a:rPr lang="pt-PT" sz="1800" b="1" dirty="0"/>
              <a:t>A estrutura lógica e física</a:t>
            </a:r>
            <a:r>
              <a:rPr lang="pt-PT" sz="1800" dirty="0"/>
              <a:t>, através do qual a informação é organizada (definição dos campos de </a:t>
            </a:r>
            <a:r>
              <a:rPr lang="pt-PT" sz="1800" dirty="0" smtClean="0"/>
              <a:t>uma tabela </a:t>
            </a:r>
            <a:r>
              <a:rPr lang="pt-PT" sz="1800" dirty="0"/>
              <a:t>e relações entre tabelas e forma como são guardados os dados num suporte de </a:t>
            </a:r>
            <a:r>
              <a:rPr lang="pt-PT" sz="1800" dirty="0" smtClean="0"/>
              <a:t>armazenamento informático</a:t>
            </a:r>
            <a:r>
              <a:rPr lang="pt-PT" sz="1800" dirty="0"/>
              <a:t>: discos, disquetes, etc.);</a:t>
            </a:r>
          </a:p>
          <a:p>
            <a:pPr marL="45720" indent="0" algn="just">
              <a:lnSpc>
                <a:spcPct val="170000"/>
              </a:lnSpc>
              <a:buNone/>
            </a:pPr>
            <a:r>
              <a:rPr lang="pt-PT" sz="1800" dirty="0"/>
              <a:t> </a:t>
            </a:r>
            <a:r>
              <a:rPr lang="pt-PT" sz="1800" b="1" dirty="0"/>
              <a:t>O sistema de gestão de bases de dados </a:t>
            </a:r>
            <a:r>
              <a:rPr lang="pt-PT" sz="1800" dirty="0"/>
              <a:t>(</a:t>
            </a:r>
            <a:r>
              <a:rPr lang="pt-PT" sz="1800" b="1" dirty="0"/>
              <a:t>SGBD</a:t>
            </a:r>
            <a:r>
              <a:rPr lang="pt-PT" sz="1800" dirty="0"/>
              <a:t>) que assegura a gestão da informação (constitui </a:t>
            </a:r>
            <a:r>
              <a:rPr lang="pt-PT" sz="1800" dirty="0" smtClean="0"/>
              <a:t>o interface </a:t>
            </a:r>
            <a:r>
              <a:rPr lang="pt-PT" sz="1800" dirty="0"/>
              <a:t>entre os dados e os utilizadores).</a:t>
            </a:r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COMPONENTES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73607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10329"/>
          </a:xfrm>
        </p:spPr>
        <p:txBody>
          <a:bodyPr>
            <a:normAutofit/>
          </a:bodyPr>
          <a:lstStyle/>
          <a:p>
            <a:pPr algn="just"/>
            <a:r>
              <a:rPr lang="pt-PT" sz="1800" dirty="0"/>
              <a:t>O modelo </a:t>
            </a:r>
            <a:r>
              <a:rPr lang="pt-PT" sz="1800" dirty="0" smtClean="0"/>
              <a:t>atualmente </a:t>
            </a:r>
            <a:r>
              <a:rPr lang="pt-PT" sz="1800" dirty="0"/>
              <a:t>dominante é o chamado </a:t>
            </a:r>
            <a:r>
              <a:rPr lang="pt-PT" sz="1800" b="1" dirty="0"/>
              <a:t>Modelo Relacional</a:t>
            </a:r>
            <a:r>
              <a:rPr lang="pt-PT" sz="1800" dirty="0"/>
              <a:t>, baseado na teoria matemática </a:t>
            </a:r>
            <a:r>
              <a:rPr lang="pt-PT" sz="1800" dirty="0" smtClean="0"/>
              <a:t>de conjuntos</a:t>
            </a:r>
            <a:r>
              <a:rPr lang="pt-PT" sz="1800" dirty="0"/>
              <a:t>.</a:t>
            </a:r>
          </a:p>
          <a:p>
            <a:pPr algn="just"/>
            <a:r>
              <a:rPr lang="pt-PT" sz="1800" dirty="0"/>
              <a:t>Sinteticamente, o modelo relacional pode ser descrito do seguinte modo</a:t>
            </a:r>
            <a:r>
              <a:rPr lang="pt-PT" sz="1800" dirty="0" smtClean="0"/>
              <a:t>:</a:t>
            </a:r>
          </a:p>
          <a:p>
            <a:pPr marL="45720" indent="0">
              <a:buNone/>
            </a:pPr>
            <a:endParaRPr lang="pt-PT" sz="1800" dirty="0"/>
          </a:p>
          <a:p>
            <a:pPr marL="45720" indent="0" algn="just">
              <a:buNone/>
            </a:pPr>
            <a:r>
              <a:rPr lang="pt-PT" sz="1800" dirty="0"/>
              <a:t> No modelo relacional a informação é organizada em </a:t>
            </a:r>
            <a:r>
              <a:rPr lang="pt-PT" sz="1800" b="1" i="1" dirty="0"/>
              <a:t>tabelas </a:t>
            </a:r>
            <a:r>
              <a:rPr lang="pt-PT" sz="1800" b="1" dirty="0"/>
              <a:t>(</a:t>
            </a:r>
            <a:r>
              <a:rPr lang="pt-PT" sz="1800" dirty="0"/>
              <a:t>cada </a:t>
            </a:r>
            <a:r>
              <a:rPr lang="pt-PT" sz="1800" b="1" dirty="0"/>
              <a:t>tabela </a:t>
            </a:r>
            <a:r>
              <a:rPr lang="pt-PT" sz="1800" dirty="0"/>
              <a:t>deve ser </a:t>
            </a:r>
            <a:r>
              <a:rPr lang="pt-PT" sz="1800" b="1" dirty="0"/>
              <a:t>normalizada</a:t>
            </a:r>
            <a:r>
              <a:rPr lang="pt-PT" sz="1800" dirty="0"/>
              <a:t>, </a:t>
            </a:r>
            <a:r>
              <a:rPr lang="pt-PT" sz="1800" dirty="0" smtClean="0"/>
              <a:t>ou seja</a:t>
            </a:r>
            <a:r>
              <a:rPr lang="pt-PT" sz="1800" dirty="0"/>
              <a:t>, </a:t>
            </a:r>
            <a:r>
              <a:rPr lang="pt-PT" sz="1800" b="1" dirty="0"/>
              <a:t>eliminar a redundância </a:t>
            </a:r>
            <a:r>
              <a:rPr lang="pt-PT" sz="1800" dirty="0"/>
              <a:t>e reduzir aos elementos mais simples</a:t>
            </a:r>
            <a:r>
              <a:rPr lang="pt-PT" sz="1800" dirty="0" smtClean="0"/>
              <a:t>)</a:t>
            </a:r>
            <a:r>
              <a:rPr lang="pt-PT" sz="1800" b="1" i="1" dirty="0" smtClean="0"/>
              <a:t>;</a:t>
            </a:r>
          </a:p>
          <a:p>
            <a:pPr marL="45720" indent="0" algn="just">
              <a:buNone/>
            </a:pPr>
            <a:endParaRPr lang="pt-PT" sz="1800" b="1" i="1" dirty="0"/>
          </a:p>
          <a:p>
            <a:pPr marL="45720" indent="0" algn="just">
              <a:buNone/>
            </a:pPr>
            <a:r>
              <a:rPr lang="pt-PT" sz="1800" dirty="0"/>
              <a:t> Cada tabela é estruturada de forma a conter os dados referentes a entidades ou </a:t>
            </a:r>
            <a:r>
              <a:rPr lang="pt-PT" sz="1800" dirty="0" smtClean="0"/>
              <a:t>relacionamentos que</a:t>
            </a:r>
            <a:r>
              <a:rPr lang="pt-PT" sz="1800" dirty="0"/>
              <a:t>, na situação prática, produzem informação que a base de dados deve registar, </a:t>
            </a:r>
            <a:r>
              <a:rPr lang="pt-PT" sz="1800" dirty="0" smtClean="0"/>
              <a:t>atualizar e manter</a:t>
            </a:r>
            <a:r>
              <a:rPr lang="pt-PT" sz="1800" dirty="0"/>
              <a:t>. Os </a:t>
            </a:r>
            <a:r>
              <a:rPr lang="pt-PT" sz="1800" b="1" dirty="0"/>
              <a:t>relacionamentos </a:t>
            </a:r>
            <a:r>
              <a:rPr lang="pt-PT" sz="1800" dirty="0"/>
              <a:t>entre os diferentes conjuntos de informação são estabelecidos </a:t>
            </a:r>
            <a:r>
              <a:rPr lang="pt-PT" sz="1800" dirty="0" smtClean="0"/>
              <a:t>por intermédio </a:t>
            </a:r>
            <a:r>
              <a:rPr lang="pt-PT" sz="1800" dirty="0"/>
              <a:t>de </a:t>
            </a:r>
            <a:r>
              <a:rPr lang="pt-PT" sz="1800" b="1" dirty="0"/>
              <a:t>campos comuns</a:t>
            </a:r>
            <a:r>
              <a:rPr lang="pt-PT" sz="1800" dirty="0"/>
              <a:t>, campos que reúnem certas características para </a:t>
            </a:r>
            <a:r>
              <a:rPr lang="pt-PT" sz="1800" dirty="0" smtClean="0"/>
              <a:t>serem considerados </a:t>
            </a:r>
            <a:r>
              <a:rPr lang="pt-PT" sz="1800" dirty="0"/>
              <a:t>como </a:t>
            </a:r>
            <a:r>
              <a:rPr lang="pt-PT" sz="1800" b="1" dirty="0"/>
              <a:t>índices </a:t>
            </a:r>
            <a:r>
              <a:rPr lang="pt-PT" sz="1800" dirty="0"/>
              <a:t>(da tabela ou ficheiro em questão);</a:t>
            </a:r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>
                <a:solidFill>
                  <a:schemeClr val="bg1">
                    <a:lumMod val="95000"/>
                  </a:schemeClr>
                </a:solidFill>
              </a:rPr>
              <a:t>Modelos de bases de dados</a:t>
            </a:r>
            <a:endParaRPr lang="pt-PT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36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PT" sz="2800" dirty="0"/>
              <a:t>Por conseguinte, uma </a:t>
            </a:r>
            <a:r>
              <a:rPr lang="pt-PT" sz="2800" b="1" dirty="0"/>
              <a:t>base de dados relacional </a:t>
            </a:r>
            <a:r>
              <a:rPr lang="pt-PT" sz="2800" dirty="0"/>
              <a:t>é um sistema de organização da informação </a:t>
            </a:r>
            <a:r>
              <a:rPr lang="pt-PT" sz="2800" dirty="0" smtClean="0"/>
              <a:t>em que </a:t>
            </a:r>
            <a:r>
              <a:rPr lang="pt-PT" sz="2800" dirty="0"/>
              <a:t>esta se </a:t>
            </a:r>
            <a:r>
              <a:rPr lang="pt-PT" sz="2800" b="1" dirty="0"/>
              <a:t>agrupa em tabelas de dupla entrada </a:t>
            </a:r>
            <a:r>
              <a:rPr lang="pt-PT" sz="2800" dirty="0"/>
              <a:t>(tabelas de dados) e em que </a:t>
            </a:r>
            <a:r>
              <a:rPr lang="pt-PT" sz="2800" b="1" dirty="0"/>
              <a:t>é possível </a:t>
            </a:r>
            <a:r>
              <a:rPr lang="pt-PT" sz="2800" b="1" dirty="0" smtClean="0"/>
              <a:t>estabelecer relacionamentos </a:t>
            </a:r>
            <a:r>
              <a:rPr lang="pt-PT" sz="2800" dirty="0"/>
              <a:t>entre duas ou mais dessas tabelas através de campos comuns.</a:t>
            </a:r>
            <a:endParaRPr lang="pt-PT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Em resumo…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69196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382001" cy="483412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PT" sz="2400" dirty="0"/>
              <a:t>O </a:t>
            </a:r>
            <a:r>
              <a:rPr lang="pt-PT" sz="2400" b="1" i="1" dirty="0"/>
              <a:t>modelo ER </a:t>
            </a:r>
            <a:r>
              <a:rPr lang="pt-PT" sz="2400" dirty="0"/>
              <a:t>é igualmente utilizado e procura criar uma simulação da realidade, que é vista como </a:t>
            </a:r>
            <a:r>
              <a:rPr lang="pt-PT" sz="2400" dirty="0" smtClean="0"/>
              <a:t>um conjunto </a:t>
            </a:r>
            <a:r>
              <a:rPr lang="pt-PT" sz="2400" dirty="0"/>
              <a:t>de entidades, interagindo umas com as outras, através de um conjunto de </a:t>
            </a:r>
            <a:r>
              <a:rPr lang="pt-PT" sz="2400" i="1" dirty="0"/>
              <a:t>associações </a:t>
            </a:r>
            <a:r>
              <a:rPr lang="pt-PT" sz="2400" dirty="0" smtClean="0"/>
              <a:t>ou relacionamentos </a:t>
            </a:r>
            <a:r>
              <a:rPr lang="pt-PT" sz="2400" dirty="0"/>
              <a:t>de vários tipos</a:t>
            </a:r>
            <a:r>
              <a:rPr lang="pt-PT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/>
              <a:t>Com </a:t>
            </a:r>
            <a:r>
              <a:rPr lang="pt-PT" sz="2400" dirty="0"/>
              <a:t>efeito, o modelo relacional não retira espaço de utilização do modelo </a:t>
            </a:r>
            <a:r>
              <a:rPr lang="pt-PT" sz="2400" dirty="0" smtClean="0"/>
              <a:t>ER, antes </a:t>
            </a:r>
            <a:r>
              <a:rPr lang="pt-PT" sz="2400" dirty="0"/>
              <a:t>permite uma articulação com esse modelo, pois obtém-se uma visão geral do problema e facilmente </a:t>
            </a:r>
            <a:r>
              <a:rPr lang="pt-PT" sz="2400" dirty="0" smtClean="0"/>
              <a:t>se constrói </a:t>
            </a:r>
            <a:r>
              <a:rPr lang="pt-PT" sz="2400" dirty="0"/>
              <a:t>a base de dados.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Modelos de bases de dados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94642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Relacionamento entre entidades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199"/>
            <a:ext cx="8610599" cy="259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39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Tipos de relacionamentos/relações</a:t>
            </a:r>
            <a:endParaRPr lang="pt-P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2" y="2057400"/>
            <a:ext cx="8015288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172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413" y="2133600"/>
            <a:ext cx="7877175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538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222</TotalTime>
  <Words>886</Words>
  <Application>Microsoft Office PowerPoint</Application>
  <PresentationFormat>Apresentação no Ecrã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Grid</vt:lpstr>
      <vt:lpstr>Curso EFA  de técnico de Informática e Sistemas</vt:lpstr>
      <vt:lpstr>CONCEITO de bases de dados</vt:lpstr>
      <vt:lpstr>COMPONENTES</vt:lpstr>
      <vt:lpstr>Diapositivo 4</vt:lpstr>
      <vt:lpstr>Em resumo…</vt:lpstr>
      <vt:lpstr>Modelos de bases de dados</vt:lpstr>
      <vt:lpstr>Relacionamento entre entidades</vt:lpstr>
      <vt:lpstr>Tipos de relacionamentos/relações</vt:lpstr>
      <vt:lpstr>Diapositivo 9</vt:lpstr>
      <vt:lpstr>entidades</vt:lpstr>
      <vt:lpstr>atributos</vt:lpstr>
      <vt:lpstr>domínio</vt:lpstr>
      <vt:lpstr>registos</vt:lpstr>
      <vt:lpstr>tabelas</vt:lpstr>
      <vt:lpstr>Exemplo de uma tabela</vt:lpstr>
      <vt:lpstr>Tipos de chaves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EFA de Informática e Sistemas</dc:title>
  <dc:creator>Ana</dc:creator>
  <cp:lastModifiedBy>Hilario</cp:lastModifiedBy>
  <cp:revision>61</cp:revision>
  <dcterms:created xsi:type="dcterms:W3CDTF">2006-08-16T00:00:00Z</dcterms:created>
  <dcterms:modified xsi:type="dcterms:W3CDTF">2012-11-22T20:36:49Z</dcterms:modified>
</cp:coreProperties>
</file>